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3" r:id="rId2"/>
  </p:sldIdLst>
  <p:sldSz cx="10907713" cy="7775575"/>
  <p:notesSz cx="6858000" cy="994568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49">
          <p15:clr>
            <a:srgbClr val="A4A3A4"/>
          </p15:clr>
        </p15:guide>
        <p15:guide id="2" pos="3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B6AF"/>
    <a:srgbClr val="203864"/>
    <a:srgbClr val="D33220"/>
    <a:srgbClr val="EE0000"/>
    <a:srgbClr val="EEA13A"/>
    <a:srgbClr val="3BA0E8"/>
    <a:srgbClr val="3EB7EB"/>
    <a:srgbClr val="000099"/>
    <a:srgbClr val="F0F4FA"/>
    <a:srgbClr val="E8E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淡色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1326" y="-102"/>
      </p:cViewPr>
      <p:guideLst>
        <p:guide orient="horz" pos="2449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1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11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2019/1/6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74738" y="1243013"/>
            <a:ext cx="47085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97" tIns="45949" rIns="91897" bIns="459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3"/>
            <a:ext cx="5486400" cy="3916114"/>
          </a:xfrm>
          <a:prstGeom prst="rect">
            <a:avLst/>
          </a:prstGeom>
        </p:spPr>
        <p:txBody>
          <a:bodyPr vert="horz" lIns="91897" tIns="45949" rIns="91897" bIns="459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9"/>
            <a:ext cx="2971800" cy="499010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9446679"/>
            <a:ext cx="2971800" cy="499010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9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8" y="5729076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44D0-87A0-497F-8D82-0A602BB46A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34310-321B-4699-8E59-705115CD8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7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20D0E-9BA4-499B-AB9C-2B5F681B1DA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36D9-ED9D-41E8-9D26-EE539FE0E2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1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7" y="580736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6"/>
            <a:ext cx="4932631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3399C-7826-42EC-B32A-877AEBE5748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FB6A2-CCFB-4F6D-A8C5-05F008DB8F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423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38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95670-C0B8-4EE0-A296-99B0FD9A55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FC2D9-DDB6-48FC-9CAD-E9EB89C531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41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3" y="2719358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3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480BF-FFFF-4D30-8183-64BA5E8C6D3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46183-1241-4C2B-A874-B25815DF29E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04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2" y="2903674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7" y="2903674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0247F-022E-45F6-9E1F-E61D9C49292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78A12-515F-46D2-A79F-6B40B8ADC3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4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5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5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5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B3DBE-A92F-4BA2-AFDF-1F0349A32C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1D1C0-7220-4899-A02E-5EDF3C7EE03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60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A79D4-13AC-4331-BBE0-27DB72F8B0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9283E-BFB3-4B6F-90D4-5A4EE82EAB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E6F91-7055-4A53-BCDD-CE5C1D77213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04DA0-8EEE-4502-AF13-1D7BE3483ED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0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3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E5C0C-0476-490C-9B11-897FB43C858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3CDC6-F257-4EAC-9FB4-1BADA926343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5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3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BDD56-D014-4EEA-A6EC-0DEDBBB9DC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BE95B-ED84-4348-A7AC-B198E95CD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30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0889" y="414338"/>
            <a:ext cx="9405937" cy="1503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0889" y="2070100"/>
            <a:ext cx="9405937" cy="4933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888" y="7205664"/>
            <a:ext cx="245427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2D030D-BC4F-4300-9C1D-DEF9FB5A657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11564" y="7205664"/>
            <a:ext cx="3684587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19007" fontAlgn="auto">
              <a:spcBef>
                <a:spcPts val="0"/>
              </a:spcBef>
              <a:spcAft>
                <a:spcPts val="0"/>
              </a:spcAft>
              <a:defRPr sz="102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2550" y="7205664"/>
            <a:ext cx="245427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2EABC4-B37D-4B48-A645-B436E776B1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6" b="9393"/>
          <a:stretch/>
        </p:blipFill>
        <p:spPr bwMode="auto">
          <a:xfrm>
            <a:off x="41032" y="0"/>
            <a:ext cx="7819492" cy="6251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正方形/長方形 12"/>
          <p:cNvSpPr/>
          <p:nvPr/>
        </p:nvSpPr>
        <p:spPr>
          <a:xfrm>
            <a:off x="93307" y="6277982"/>
            <a:ext cx="7767217" cy="140695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8037813" y="1"/>
            <a:ext cx="2869900" cy="7675606"/>
          </a:xfrm>
          <a:prstGeom prst="rect">
            <a:avLst/>
          </a:prstGeom>
          <a:solidFill>
            <a:srgbClr val="D3322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6570" y="5260320"/>
            <a:ext cx="3275080" cy="945131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</p:spPr>
        <p:txBody>
          <a:bodyPr wrap="square" rtlCol="0" anchor="ctr">
            <a:spAutoFit/>
          </a:bodyPr>
          <a:lstStyle/>
          <a:p>
            <a:pPr algn="r">
              <a:lnSpc>
                <a:spcPts val="2200"/>
              </a:lnSpc>
            </a:pPr>
            <a:r>
              <a:rPr lang="ja-JP" altLang="en-US" sz="2000" b="1" dirty="0" smtClean="0">
                <a:solidFill>
                  <a:schemeClr val="accent4">
                    <a:lumMod val="50000"/>
                  </a:schemeClr>
                </a:solidFill>
                <a:latin typeface="ＤＨＰ平成明朝体W3" panose="02020300000000000000" pitchFamily="18" charset="-128"/>
                <a:ea typeface="ＤＨＰ平成明朝体W3" panose="02020300000000000000" pitchFamily="18" charset="-128"/>
                <a:cs typeface="メイリオ"/>
              </a:rPr>
              <a:t>糸満</a:t>
            </a:r>
            <a:r>
              <a:rPr lang="ja-JP" altLang="en-US" sz="2000" b="1" dirty="0">
                <a:solidFill>
                  <a:schemeClr val="accent4">
                    <a:lumMod val="50000"/>
                  </a:schemeClr>
                </a:solidFill>
                <a:latin typeface="ＤＨＰ平成明朝体W3" panose="02020300000000000000" pitchFamily="18" charset="-128"/>
                <a:ea typeface="ＤＨＰ平成明朝体W3" panose="02020300000000000000" pitchFamily="18" charset="-128"/>
                <a:cs typeface="メイリオ"/>
              </a:rPr>
              <a:t>潮</a:t>
            </a:r>
            <a:r>
              <a:rPr lang="ja-JP" altLang="en-US" sz="2000" b="1" dirty="0" smtClean="0">
                <a:solidFill>
                  <a:schemeClr val="accent4">
                    <a:lumMod val="50000"/>
                  </a:schemeClr>
                </a:solidFill>
                <a:latin typeface="ＤＨＰ平成明朝体W3" panose="02020300000000000000" pitchFamily="18" charset="-128"/>
                <a:ea typeface="ＤＨＰ平成明朝体W3" panose="02020300000000000000" pitchFamily="18" charset="-128"/>
                <a:cs typeface="メイリオ"/>
              </a:rPr>
              <a:t>平にくつろぎ空間の</a:t>
            </a:r>
            <a:endParaRPr lang="en-US" altLang="ja-JP" sz="2000" b="1" dirty="0" smtClean="0">
              <a:solidFill>
                <a:schemeClr val="accent4">
                  <a:lumMod val="50000"/>
                </a:schemeClr>
              </a:solidFill>
              <a:latin typeface="ＤＨＰ平成明朝体W3" panose="02020300000000000000" pitchFamily="18" charset="-128"/>
              <a:ea typeface="ＤＨＰ平成明朝体W3" panose="02020300000000000000" pitchFamily="18" charset="-128"/>
              <a:cs typeface="メイリオ"/>
            </a:endParaRPr>
          </a:p>
          <a:p>
            <a:pPr algn="r">
              <a:lnSpc>
                <a:spcPts val="2200"/>
              </a:lnSpc>
            </a:pPr>
            <a:r>
              <a:rPr kumimoji="1" lang="ja-JP" altLang="en-US" sz="2000" b="1" dirty="0" smtClean="0">
                <a:solidFill>
                  <a:schemeClr val="accent4">
                    <a:lumMod val="50000"/>
                  </a:schemeClr>
                </a:solidFill>
                <a:latin typeface="ＤＨＰ平成明朝体W3" panose="02020300000000000000" pitchFamily="18" charset="-128"/>
                <a:ea typeface="ＤＨＰ平成明朝体W3" panose="02020300000000000000" pitchFamily="18" charset="-128"/>
                <a:cs typeface="メイリオ"/>
              </a:rPr>
              <a:t>　　アンティークサロンが</a:t>
            </a:r>
            <a:endParaRPr kumimoji="1" lang="en-US" altLang="ja-JP" sz="2000" b="1" dirty="0" smtClean="0">
              <a:solidFill>
                <a:schemeClr val="accent4">
                  <a:lumMod val="50000"/>
                </a:schemeClr>
              </a:solidFill>
              <a:latin typeface="ＤＨＰ平成明朝体W3" panose="02020300000000000000" pitchFamily="18" charset="-128"/>
              <a:ea typeface="ＤＨＰ平成明朝体W3" panose="02020300000000000000" pitchFamily="18" charset="-128"/>
              <a:cs typeface="メイリオ"/>
            </a:endParaRPr>
          </a:p>
          <a:p>
            <a:pPr algn="r">
              <a:lnSpc>
                <a:spcPts val="2200"/>
              </a:lnSpc>
            </a:pPr>
            <a:r>
              <a:rPr kumimoji="1" lang="ja-JP" altLang="en-US" sz="2000" b="1" dirty="0" smtClean="0">
                <a:solidFill>
                  <a:schemeClr val="accent4">
                    <a:lumMod val="50000"/>
                  </a:schemeClr>
                </a:solidFill>
                <a:latin typeface="ＤＨＰ平成明朝体W3" panose="02020300000000000000" pitchFamily="18" charset="-128"/>
                <a:ea typeface="ＤＨＰ平成明朝体W3" panose="02020300000000000000" pitchFamily="18" charset="-128"/>
                <a:cs typeface="メイリオ"/>
              </a:rPr>
              <a:t>　　　　オープンします！</a:t>
            </a:r>
            <a:endParaRPr kumimoji="1" lang="en-US" altLang="ja-JP" sz="2000" b="1" dirty="0">
              <a:solidFill>
                <a:schemeClr val="accent4">
                  <a:lumMod val="50000"/>
                </a:schemeClr>
              </a:solidFill>
              <a:latin typeface="ＤＨＰ平成明朝体W3" panose="02020300000000000000" pitchFamily="18" charset="-128"/>
              <a:ea typeface="ＤＨＰ平成明朝体W3" panose="02020300000000000000" pitchFamily="18" charset="-128"/>
              <a:cs typeface="メイリオ"/>
            </a:endParaRPr>
          </a:p>
        </p:txBody>
      </p:sp>
      <p:grpSp>
        <p:nvGrpSpPr>
          <p:cNvPr id="48" name="図形グループ 47"/>
          <p:cNvGrpSpPr/>
          <p:nvPr/>
        </p:nvGrpSpPr>
        <p:grpSpPr>
          <a:xfrm>
            <a:off x="8353465" y="1578004"/>
            <a:ext cx="2310567" cy="1917899"/>
            <a:chOff x="2692305" y="-2934992"/>
            <a:chExt cx="2310567" cy="1917899"/>
          </a:xfrm>
        </p:grpSpPr>
        <p:sp>
          <p:nvSpPr>
            <p:cNvPr id="33" name="Rectangle 6"/>
            <p:cNvSpPr>
              <a:spLocks noChangeArrowheads="1"/>
            </p:cNvSpPr>
            <p:nvPr/>
          </p:nvSpPr>
          <p:spPr bwMode="auto">
            <a:xfrm>
              <a:off x="3074107" y="-1868063"/>
              <a:ext cx="6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ja-JP" altLang="ja-JP" sz="800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3305882" y="-2010314"/>
              <a:ext cx="88325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¥4</a:t>
              </a:r>
              <a:r>
                <a:rPr kumimoji="1" lang="ja-JP" altLang="ja-JP" sz="200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,</a:t>
              </a:r>
              <a:r>
                <a:rPr lang="en-US" altLang="ja-JP" sz="20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5</a:t>
              </a:r>
              <a:r>
                <a:rPr kumimoji="1" lang="ja-JP" altLang="ja-JP" sz="20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00</a:t>
              </a:r>
              <a:endParaRPr kumimoji="1" lang="ja-JP" altLang="ja-JP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2692305" y="-2934992"/>
              <a:ext cx="230832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セルライト解消コース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2692944" y="-2238914"/>
              <a:ext cx="230992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（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お腹・下半身裏面</a:t>
              </a:r>
              <a:r>
                <a:rPr lang="en-US" altLang="ja-JP" sz="12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or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前太もも）</a:t>
              </a:r>
              <a:endParaRPr lang="en-US" altLang="ja-JP" sz="1200" dirty="0" smtClean="0">
                <a:solidFill>
                  <a:srgbClr val="000000"/>
                </a:solidFill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3137910" y="-1755757"/>
              <a:ext cx="1410644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3,000</a:t>
              </a:r>
              <a:endParaRPr lang="ja-JP" altLang="ja-JP" sz="3200" b="1" dirty="0">
                <a:solidFill>
                  <a:schemeClr val="bg1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grpSp>
        <p:nvGrpSpPr>
          <p:cNvPr id="49" name="図形グループ 48"/>
          <p:cNvGrpSpPr/>
          <p:nvPr/>
        </p:nvGrpSpPr>
        <p:grpSpPr>
          <a:xfrm>
            <a:off x="8310821" y="3967898"/>
            <a:ext cx="2369239" cy="1621198"/>
            <a:chOff x="5021169" y="-2543714"/>
            <a:chExt cx="2369239" cy="1621198"/>
          </a:xfrm>
        </p:grpSpPr>
        <p:sp>
          <p:nvSpPr>
            <p:cNvPr id="38" name="Rectangle 12"/>
            <p:cNvSpPr>
              <a:spLocks noChangeArrowheads="1"/>
            </p:cNvSpPr>
            <p:nvPr/>
          </p:nvSpPr>
          <p:spPr bwMode="auto">
            <a:xfrm>
              <a:off x="5021169" y="-2543714"/>
              <a:ext cx="236923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sz="2000" b="1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EMS</a:t>
              </a:r>
              <a:r>
                <a:rPr lang="ja-JP" altLang="en-US" sz="2000" b="1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＋ヒートマット</a:t>
              </a:r>
              <a:endParaRPr kumimoji="1" lang="ja-JP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39" name="Rectangle 13"/>
            <p:cNvSpPr>
              <a:spLocks noChangeArrowheads="1"/>
            </p:cNvSpPr>
            <p:nvPr/>
          </p:nvSpPr>
          <p:spPr bwMode="auto">
            <a:xfrm>
              <a:off x="5218340" y="-2284138"/>
              <a:ext cx="21231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6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引き締め</a:t>
              </a:r>
              <a:r>
                <a:rPr lang="en-US" altLang="ja-JP" sz="16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BODY</a:t>
              </a:r>
              <a:r>
                <a:rPr lang="ja-JP" altLang="en-US" sz="16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体験</a:t>
              </a:r>
              <a:endParaRPr kumimoji="1" 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0" name="Rectangle 14"/>
            <p:cNvSpPr>
              <a:spLocks noChangeArrowheads="1"/>
            </p:cNvSpPr>
            <p:nvPr/>
          </p:nvSpPr>
          <p:spPr bwMode="auto">
            <a:xfrm>
              <a:off x="5421306" y="-1859889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sz="1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1" name="Rectangle 16"/>
            <p:cNvSpPr>
              <a:spLocks noChangeArrowheads="1"/>
            </p:cNvSpPr>
            <p:nvPr/>
          </p:nvSpPr>
          <p:spPr bwMode="auto">
            <a:xfrm>
              <a:off x="5653081" y="-2007139"/>
              <a:ext cx="88325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0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¥</a:t>
              </a:r>
              <a:r>
                <a:rPr kumimoji="1" lang="ja-JP" altLang="ja-JP" sz="20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4,</a:t>
              </a:r>
              <a:r>
                <a:rPr kumimoji="1" lang="en-US" altLang="ja-JP" sz="20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5</a:t>
              </a:r>
              <a:r>
                <a:rPr kumimoji="1" lang="ja-JP" altLang="ja-JP" sz="20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00</a:t>
              </a:r>
              <a:endParaRPr kumimoji="1" lang="ja-JP" altLang="ja-JP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5415183" y="-1661180"/>
              <a:ext cx="1410644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 smtClean="0">
                  <a:solidFill>
                    <a:prstClr val="white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 smtClean="0">
                  <a:solidFill>
                    <a:prstClr val="white"/>
                  </a:solidFill>
                  <a:latin typeface="メイリオ"/>
                  <a:ea typeface="メイリオ"/>
                  <a:cs typeface="メイリオ"/>
                </a:rPr>
                <a:t>2,800</a:t>
              </a:r>
              <a:endParaRPr lang="ja-JP" altLang="ja-JP" sz="3200" b="1" dirty="0">
                <a:solidFill>
                  <a:prstClr val="white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grpSp>
        <p:nvGrpSpPr>
          <p:cNvPr id="50" name="図形グループ 49"/>
          <p:cNvGrpSpPr/>
          <p:nvPr/>
        </p:nvGrpSpPr>
        <p:grpSpPr>
          <a:xfrm>
            <a:off x="8507992" y="6034987"/>
            <a:ext cx="2308324" cy="1573940"/>
            <a:chOff x="7480151" y="-2531014"/>
            <a:chExt cx="2308324" cy="1573940"/>
          </a:xfrm>
        </p:grpSpPr>
        <p:sp>
          <p:nvSpPr>
            <p:cNvPr id="43" name="Rectangle 18"/>
            <p:cNvSpPr>
              <a:spLocks noChangeArrowheads="1"/>
            </p:cNvSpPr>
            <p:nvPr/>
          </p:nvSpPr>
          <p:spPr bwMode="auto">
            <a:xfrm>
              <a:off x="7569921" y="-2531014"/>
              <a:ext cx="179536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/>
                  <a:ea typeface="メイリオ"/>
                  <a:cs typeface="メイリオ"/>
                </a:rPr>
                <a:t>全身ハーフ脱毛</a:t>
              </a:r>
              <a:endParaRPr kumimoji="1" lang="ja-JP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4" name="Rectangle 19"/>
            <p:cNvSpPr>
              <a:spLocks noChangeArrowheads="1"/>
            </p:cNvSpPr>
            <p:nvPr/>
          </p:nvSpPr>
          <p:spPr bwMode="auto">
            <a:xfrm>
              <a:off x="7838417" y="-2226214"/>
              <a:ext cx="125835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上半身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or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下半身</a:t>
              </a:r>
              <a:endParaRPr kumimoji="1" lang="ja-JP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5" name="Rectangle 20"/>
            <p:cNvSpPr>
              <a:spLocks noChangeArrowheads="1"/>
            </p:cNvSpPr>
            <p:nvPr/>
          </p:nvSpPr>
          <p:spPr bwMode="auto">
            <a:xfrm>
              <a:off x="7683504" y="-1859889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sz="18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46" name="Rectangle 22"/>
            <p:cNvSpPr>
              <a:spLocks noChangeArrowheads="1"/>
            </p:cNvSpPr>
            <p:nvPr/>
          </p:nvSpPr>
          <p:spPr bwMode="auto">
            <a:xfrm>
              <a:off x="7480151" y="-2029168"/>
              <a:ext cx="230832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2000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キャンペーン限定！</a:t>
              </a:r>
              <a:endParaRPr lang="en-US" altLang="ja-JP" sz="2000" dirty="0" smtClean="0">
                <a:solidFill>
                  <a:schemeClr val="bg1"/>
                </a:solidFill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7694660" y="-1695738"/>
              <a:ext cx="1410644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メイリオ"/>
                  <a:ea typeface="メイリオ"/>
                  <a:cs typeface="メイリオ"/>
                </a:rPr>
                <a:t>▼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 smtClean="0">
                  <a:solidFill>
                    <a:prstClr val="white"/>
                  </a:solidFill>
                  <a:latin typeface="メイリオ"/>
                  <a:ea typeface="メイリオ"/>
                  <a:cs typeface="メイリオ"/>
                </a:rPr>
                <a:t>¥</a:t>
              </a:r>
              <a:r>
                <a:rPr lang="en-US" altLang="ja-JP" sz="3200" b="1" dirty="0" smtClean="0">
                  <a:solidFill>
                    <a:prstClr val="white"/>
                  </a:solidFill>
                  <a:latin typeface="メイリオ"/>
                  <a:ea typeface="メイリオ"/>
                  <a:cs typeface="メイリオ"/>
                </a:rPr>
                <a:t>4,800</a:t>
              </a:r>
              <a:endParaRPr lang="ja-JP" altLang="ja-JP" sz="3200" b="1" dirty="0">
                <a:solidFill>
                  <a:prstClr val="white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cxnSp>
        <p:nvCxnSpPr>
          <p:cNvPr id="56" name="直線コネクタ 55"/>
          <p:cNvCxnSpPr/>
          <p:nvPr/>
        </p:nvCxnSpPr>
        <p:spPr>
          <a:xfrm flipH="1">
            <a:off x="9039953" y="2564880"/>
            <a:ext cx="796910" cy="249018"/>
          </a:xfrm>
          <a:prstGeom prst="line">
            <a:avLst/>
          </a:prstGeom>
          <a:ln w="38100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H="1">
            <a:off x="9077309" y="4544570"/>
            <a:ext cx="796910" cy="249018"/>
          </a:xfrm>
          <a:prstGeom prst="line">
            <a:avLst/>
          </a:prstGeom>
          <a:ln w="38100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8317753" y="3744953"/>
            <a:ext cx="2403184" cy="0"/>
          </a:xfrm>
          <a:prstGeom prst="line">
            <a:avLst/>
          </a:prstGeom>
          <a:ln>
            <a:solidFill>
              <a:srgbClr val="FFFF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8317753" y="5812041"/>
            <a:ext cx="2403184" cy="0"/>
          </a:xfrm>
          <a:prstGeom prst="line">
            <a:avLst/>
          </a:prstGeom>
          <a:ln>
            <a:solidFill>
              <a:srgbClr val="FFFFFF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角丸四角形 61"/>
          <p:cNvSpPr>
            <a:spLocks/>
          </p:cNvSpPr>
          <p:nvPr/>
        </p:nvSpPr>
        <p:spPr>
          <a:xfrm>
            <a:off x="2768635" y="6290930"/>
            <a:ext cx="303788" cy="989034"/>
          </a:xfrm>
          <a:prstGeom prst="roundRect">
            <a:avLst>
              <a:gd name="adj" fmla="val 15325"/>
            </a:avLst>
          </a:prstGeom>
          <a:noFill/>
        </p:spPr>
        <p:txBody>
          <a:bodyPr vert="eaVert" wrap="square" lIns="0" tIns="0" rIns="0" bIns="0" rtlCol="0" anchor="ctr" anchorCtr="0">
            <a:spAutoFit/>
          </a:bodyPr>
          <a:lstStyle/>
          <a:p>
            <a:pPr algn="ctr" fontAlgn="ctr"/>
            <a:r>
              <a:rPr kumimoji="1" lang="ja-JP" altLang="en-US" sz="1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ご予約</a:t>
            </a:r>
          </a:p>
        </p:txBody>
      </p:sp>
      <p:pic>
        <p:nvPicPr>
          <p:cNvPr id="66" name="図 65" descr="svg2.png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787747" y="-333148"/>
            <a:ext cx="1408920" cy="2205852"/>
          </a:xfrm>
          <a:prstGeom prst="rect">
            <a:avLst/>
          </a:prstGeom>
        </p:spPr>
      </p:pic>
      <p:sp>
        <p:nvSpPr>
          <p:cNvPr id="64" name="正方形/長方形 63"/>
          <p:cNvSpPr/>
          <p:nvPr/>
        </p:nvSpPr>
        <p:spPr>
          <a:xfrm>
            <a:off x="8476544" y="384713"/>
            <a:ext cx="2031325" cy="83099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/>
                <a:ea typeface="メイリオ"/>
                <a:cs typeface="メイリオ"/>
              </a:rPr>
              <a:t>キャンペーン</a:t>
            </a:r>
            <a:endParaRPr lang="en-US" altLang="ja-JP" sz="2400" b="1" dirty="0">
              <a:solidFill>
                <a:schemeClr val="bg1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/>
                <a:ea typeface="メイリオ"/>
                <a:cs typeface="メイリオ"/>
              </a:rPr>
              <a:t>対象コース</a:t>
            </a:r>
            <a:endParaRPr lang="ja-JP" altLang="en-US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04" y="6357021"/>
            <a:ext cx="2336891" cy="1251906"/>
          </a:xfrm>
          <a:prstGeom prst="rect">
            <a:avLst/>
          </a:prstGeom>
        </p:spPr>
      </p:pic>
      <p:sp>
        <p:nvSpPr>
          <p:cNvPr id="53" name="Rectangle 22"/>
          <p:cNvSpPr>
            <a:spLocks noChangeArrowheads="1"/>
          </p:cNvSpPr>
          <p:nvPr/>
        </p:nvSpPr>
        <p:spPr bwMode="auto">
          <a:xfrm>
            <a:off x="3303020" y="6447511"/>
            <a:ext cx="300445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800" dirty="0" smtClean="0">
                <a:solidFill>
                  <a:schemeClr val="bg1"/>
                </a:solidFill>
                <a:latin typeface="メイリオ"/>
                <a:ea typeface="メイリオ"/>
                <a:cs typeface="メイリオ"/>
              </a:rPr>
              <a:t>090-3794-8306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571" y="6430946"/>
            <a:ext cx="952778" cy="968145"/>
          </a:xfrm>
          <a:prstGeom prst="rect">
            <a:avLst/>
          </a:prstGeom>
        </p:spPr>
      </p:pic>
      <p:grpSp>
        <p:nvGrpSpPr>
          <p:cNvPr id="4" name="グループ化 3"/>
          <p:cNvGrpSpPr/>
          <p:nvPr/>
        </p:nvGrpSpPr>
        <p:grpSpPr>
          <a:xfrm>
            <a:off x="218438" y="3997127"/>
            <a:ext cx="3367273" cy="936249"/>
            <a:chOff x="190445" y="3987796"/>
            <a:chExt cx="3367273" cy="936249"/>
          </a:xfrm>
          <a:solidFill>
            <a:srgbClr val="51B6AF"/>
          </a:solidFill>
        </p:grpSpPr>
        <p:sp>
          <p:nvSpPr>
            <p:cNvPr id="18" name="角丸四角形 17"/>
            <p:cNvSpPr>
              <a:spLocks/>
            </p:cNvSpPr>
            <p:nvPr/>
          </p:nvSpPr>
          <p:spPr>
            <a:xfrm rot="900000">
              <a:off x="214441" y="3987796"/>
              <a:ext cx="3343277" cy="936249"/>
            </a:xfrm>
            <a:prstGeom prst="roundRect">
              <a:avLst>
                <a:gd name="adj" fmla="val 7580"/>
              </a:avLst>
            </a:prstGeom>
            <a:solidFill>
              <a:schemeClr val="accent6">
                <a:lumMod val="75000"/>
              </a:schemeClr>
            </a:solidFill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fontAlgn="ctr"/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 rot="900000">
              <a:off x="190445" y="4069023"/>
              <a:ext cx="3345721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2400" b="1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2/15~4/20</a:t>
              </a:r>
              <a:r>
                <a:rPr lang="ja-JP" altLang="en-US" sz="2400" b="1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の</a:t>
              </a:r>
              <a:endParaRPr lang="en-US" altLang="ja-JP" sz="2400" b="1" dirty="0" smtClean="0">
                <a:solidFill>
                  <a:schemeClr val="bg1"/>
                </a:solidFill>
                <a:latin typeface="メイリオ"/>
                <a:ea typeface="メイリオ"/>
                <a:cs typeface="メイリオ"/>
              </a:endParaRPr>
            </a:p>
            <a:p>
              <a:pPr algn="ctr"/>
              <a:r>
                <a:rPr lang="ja-JP" altLang="en-US" sz="2400" b="1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お得</a:t>
              </a:r>
              <a:r>
                <a:rPr lang="ja-JP" altLang="en-US" sz="2400" b="1" dirty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な</a:t>
              </a:r>
              <a:r>
                <a:rPr lang="ja-JP" altLang="en-US" sz="2400" b="1" dirty="0" smtClean="0">
                  <a:solidFill>
                    <a:schemeClr val="bg1"/>
                  </a:solidFill>
                  <a:latin typeface="メイリオ"/>
                  <a:ea typeface="メイリオ"/>
                  <a:cs typeface="メイリオ"/>
                </a:rPr>
                <a:t>キャンペーン！</a:t>
              </a:r>
              <a:endParaRPr kumimoji="1" lang="en-US" altLang="ja-JP" sz="2400" b="1" dirty="0">
                <a:solidFill>
                  <a:schemeClr val="bg1"/>
                </a:solidFill>
                <a:latin typeface="メイリオ"/>
                <a:ea typeface="メイリオ"/>
                <a:cs typeface="メイリオ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3212388" y="6816616"/>
            <a:ext cx="3496835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600" dirty="0" smtClean="0">
                <a:solidFill>
                  <a:schemeClr val="bg1"/>
                </a:solidFill>
              </a:rPr>
              <a:t>施術中などお電話がとれない場合が</a:t>
            </a:r>
            <a:endParaRPr lang="en-US" altLang="ja-JP" sz="1600" dirty="0" smtClean="0">
              <a:solidFill>
                <a:schemeClr val="bg1"/>
              </a:solidFill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solidFill>
                  <a:schemeClr val="bg1"/>
                </a:solidFill>
              </a:rPr>
              <a:t> ございます。　</a:t>
            </a:r>
            <a:endParaRPr lang="en-US" altLang="ja-JP" sz="1600" dirty="0" smtClean="0">
              <a:solidFill>
                <a:schemeClr val="bg1"/>
              </a:solidFill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solidFill>
                  <a:schemeClr val="bg1"/>
                </a:solidFill>
              </a:rPr>
              <a:t>予約は</a:t>
            </a:r>
            <a:r>
              <a:rPr lang="en-US" altLang="ja-JP" sz="1600" dirty="0" smtClean="0">
                <a:solidFill>
                  <a:schemeClr val="bg1"/>
                </a:solidFill>
              </a:rPr>
              <a:t>LINE</a:t>
            </a:r>
            <a:r>
              <a:rPr lang="ja-JP" altLang="en-US" sz="1600" dirty="0" smtClean="0">
                <a:solidFill>
                  <a:schemeClr val="bg1"/>
                </a:solidFill>
              </a:rPr>
              <a:t>で</a:t>
            </a:r>
            <a:r>
              <a:rPr kumimoji="1" lang="en-US" altLang="ja-JP" sz="1600" dirty="0" smtClean="0">
                <a:solidFill>
                  <a:schemeClr val="bg1"/>
                </a:solidFill>
              </a:rPr>
              <a:t>24H</a:t>
            </a:r>
            <a:r>
              <a:rPr lang="ja-JP" altLang="en-US" sz="1600" dirty="0" smtClean="0">
                <a:solidFill>
                  <a:schemeClr val="bg1"/>
                </a:solidFill>
              </a:rPr>
              <a:t>受付中</a:t>
            </a:r>
            <a:r>
              <a:rPr lang="ja-JP" altLang="en-US" sz="1600" dirty="0">
                <a:solidFill>
                  <a:schemeClr val="bg1"/>
                </a:solidFill>
              </a:rPr>
              <a:t>です。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851728" y="7323829"/>
            <a:ext cx="709127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LINE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942733" y="1855003"/>
            <a:ext cx="2120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1</a:t>
            </a:r>
            <a:r>
              <a:rPr lang="ja-JP" altLang="en-US" sz="1600" b="1" dirty="0">
                <a:solidFill>
                  <a:srgbClr val="000000"/>
                </a:solidFill>
                <a:latin typeface="メイリオ"/>
                <a:ea typeface="メイリオ"/>
                <a:cs typeface="メイリオ"/>
              </a:rPr>
              <a:t>部位選択</a:t>
            </a:r>
            <a:endParaRPr kumimoji="1" lang="ja-JP" altLang="en-US" sz="16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06099" y="1687533"/>
            <a:ext cx="2248153" cy="430887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2800" dirty="0" smtClean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最新機 導入！</a:t>
            </a:r>
            <a:endParaRPr kumimoji="1" lang="ja-JP" altLang="en-US" sz="2800" dirty="0"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1725586"/>
      </p:ext>
    </p:extLst>
  </p:cSld>
  <p:clrMapOvr>
    <a:masterClrMapping/>
  </p:clrMapOvr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>
            <a:lumMod val="50000"/>
          </a:schemeClr>
        </a:solidFill>
        <a:ln>
          <a:noFill/>
        </a:ln>
      </a:spPr>
      <a:bodyPr rtlCol="0" anchor="ctr"/>
      <a:lstStyle>
        <a:defPPr algn="ctr">
          <a:defRPr kumimoji="1" sz="2400" b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53</Template>
  <TotalTime>1451</TotalTime>
  <Words>77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HP</cp:lastModifiedBy>
  <cp:revision>94</cp:revision>
  <cp:lastPrinted>2019-01-05T11:01:02Z</cp:lastPrinted>
  <dcterms:created xsi:type="dcterms:W3CDTF">2013-08-07T01:20:38Z</dcterms:created>
  <dcterms:modified xsi:type="dcterms:W3CDTF">2019-01-06T13:45:26Z</dcterms:modified>
</cp:coreProperties>
</file>